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1" r:id="rId2"/>
    <p:sldId id="465" r:id="rId3"/>
    <p:sldId id="466" r:id="rId4"/>
    <p:sldId id="488" r:id="rId5"/>
    <p:sldId id="447" r:id="rId6"/>
    <p:sldId id="470" r:id="rId7"/>
    <p:sldId id="486" r:id="rId8"/>
    <p:sldId id="489" r:id="rId9"/>
    <p:sldId id="469" r:id="rId10"/>
    <p:sldId id="483" r:id="rId11"/>
    <p:sldId id="472" r:id="rId12"/>
    <p:sldId id="473" r:id="rId13"/>
    <p:sldId id="474" r:id="rId14"/>
    <p:sldId id="476" r:id="rId15"/>
    <p:sldId id="482" r:id="rId16"/>
    <p:sldId id="477" r:id="rId17"/>
    <p:sldId id="478" r:id="rId18"/>
    <p:sldId id="479" r:id="rId19"/>
    <p:sldId id="446" r:id="rId20"/>
    <p:sldId id="485" r:id="rId21"/>
    <p:sldId id="460" r:id="rId22"/>
    <p:sldId id="468" r:id="rId23"/>
    <p:sldId id="471" r:id="rId24"/>
    <p:sldId id="484" r:id="rId25"/>
    <p:sldId id="487" r:id="rId26"/>
    <p:sldId id="464" r:id="rId27"/>
    <p:sldId id="451" r:id="rId28"/>
    <p:sldId id="450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7030A0"/>
    <a:srgbClr val="FF3B3B"/>
    <a:srgbClr val="FFFF80"/>
    <a:srgbClr val="5F5F5F"/>
    <a:srgbClr val="4D4D4D"/>
    <a:srgbClr val="DDDDDD"/>
    <a:srgbClr val="EAEAEA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6" autoAdjust="0"/>
    <p:restoredTop sz="92944" autoAdjust="0"/>
  </p:normalViewPr>
  <p:slideViewPr>
    <p:cSldViewPr snapToGrid="0" snapToObjects="1">
      <p:cViewPr varScale="1">
        <p:scale>
          <a:sx n="111" d="100"/>
          <a:sy n="111" d="100"/>
        </p:scale>
        <p:origin x="70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30" d="100"/>
          <a:sy n="130" d="100"/>
        </p:scale>
        <p:origin x="482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7-7-2021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7-7-2021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24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355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444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782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300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6382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768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366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3800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976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91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161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40219"/>
            <a:ext cx="12192000" cy="2075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 smtClean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 smtClean="0">
                <a:solidFill>
                  <a:srgbClr val="5F5F5F"/>
                </a:solidFill>
                <a:effectLst/>
              </a:rPr>
              <a:t> Raptis – Magnetosheath Fast Plasma Flows using MMS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6"/>
            <a:ext cx="3840480" cy="23125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 smtClean="0">
                <a:solidFill>
                  <a:srgbClr val="5F5F5F"/>
                </a:solidFill>
              </a:rPr>
              <a:t>The 15th Hellenic Astronomical Conference</a:t>
            </a:r>
            <a:endParaRPr lang="en-US" sz="1300" baseline="0" dirty="0" smtClean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2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9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7/07/2021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Magnetosheath Jets Close to the Bow Shock: Generation Mechanisms Using </a:t>
            </a:r>
            <a:r>
              <a:rPr lang="en-US" dirty="0" smtClean="0"/>
              <a:t>MMS</a:t>
            </a:r>
            <a:br>
              <a:rPr lang="en-US" dirty="0" smtClean="0"/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b="1" dirty="0" smtClean="0"/>
              <a:t>Savvas Raptis</a:t>
            </a:r>
            <a:r>
              <a:rPr lang="nl-BE" sz="2200" b="1" baseline="30000" dirty="0" smtClean="0"/>
              <a:t>1</a:t>
            </a:r>
            <a:r>
              <a:rPr lang="nl-BE" sz="2200" dirty="0" smtClean="0"/>
              <a:t>, Tomas Karlsson</a:t>
            </a:r>
            <a:r>
              <a:rPr lang="nl-BE" sz="2200" baseline="30000" dirty="0" smtClean="0"/>
              <a:t>1 </a:t>
            </a:r>
            <a:r>
              <a:rPr lang="nl-BE" sz="2200" dirty="0" smtClean="0"/>
              <a:t>, </a:t>
            </a:r>
            <a:br>
              <a:rPr lang="nl-BE" sz="2200" dirty="0" smtClean="0"/>
            </a:br>
            <a:r>
              <a:rPr lang="nl-BE" sz="2200" dirty="0" smtClean="0"/>
              <a:t>and collaborators</a:t>
            </a:r>
            <a:r>
              <a:rPr lang="nl-BE" sz="2200" baseline="30000" dirty="0" smtClean="0"/>
              <a:t> </a:t>
            </a:r>
            <a:r>
              <a:rPr lang="nl-BE" sz="2200" dirty="0"/>
              <a:t/>
            </a:r>
            <a:br>
              <a:rPr lang="nl-BE" sz="2200" dirty="0"/>
            </a:b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nl-BE" sz="1800" baseline="30000" dirty="0" smtClean="0"/>
              <a:t>1</a:t>
            </a:r>
            <a:r>
              <a:rPr lang="en-US" sz="1800" dirty="0" smtClean="0"/>
              <a:t>Division of Space and Plasma Physics, KTH Royal Institute of Technology, Sweden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The 15th Hellenic Astronomical </a:t>
            </a:r>
            <a:r>
              <a:rPr lang="en-US" sz="2000" dirty="0" smtClean="0"/>
              <a:t>Conference</a:t>
            </a:r>
            <a:br>
              <a:rPr lang="en-US" sz="2000" dirty="0" smtClean="0"/>
            </a:br>
            <a:r>
              <a:rPr lang="en-US" sz="2000" dirty="0" smtClean="0"/>
              <a:t>07/07/2021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" y="1232112"/>
            <a:ext cx="3683093" cy="41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744" y="44189"/>
            <a:ext cx="904256" cy="895611"/>
          </a:xfrm>
          <a:prstGeom prst="rect">
            <a:avLst/>
          </a:prstGeom>
        </p:spPr>
      </p:pic>
      <p:pic>
        <p:nvPicPr>
          <p:cNvPr id="1026" name="Picture 2" descr="File:Magnetospheric Multiscale Mission logo.png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8333" cy="105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Jet : Full vs Partial plasma moments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52" y="568097"/>
            <a:ext cx="5599766" cy="24231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87787" y="1702328"/>
            <a:ext cx="419819" cy="41406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87680" y="3434935"/>
                <a:ext cx="156966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rgbClr val="000000"/>
                    </a:solidFill>
                  </a:rPr>
                  <a:t>Full moments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en-US" b="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𝑀𝑆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80" y="3434935"/>
                <a:ext cx="1569660" cy="923330"/>
              </a:xfrm>
              <a:prstGeom prst="rect">
                <a:avLst/>
              </a:prstGeom>
              <a:blipFill>
                <a:blip r:embed="rId4"/>
                <a:stretch>
                  <a:fillRect l="-3502" t="-3289" r="-350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87680" y="5098597"/>
                <a:ext cx="2019271" cy="1222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u="sng" dirty="0" smtClean="0">
                    <a:solidFill>
                      <a:srgbClr val="000000"/>
                    </a:solidFill>
                  </a:rPr>
                  <a:t>Partial moments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𝑀𝑆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  <a:p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80" y="5098597"/>
                <a:ext cx="2019271" cy="1222642"/>
              </a:xfrm>
              <a:prstGeom prst="rect">
                <a:avLst/>
              </a:prstGeom>
              <a:blipFill>
                <a:blip r:embed="rId5"/>
                <a:stretch>
                  <a:fillRect t="-248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6" idx="3"/>
            <a:endCxn id="6" idx="2"/>
          </p:cNvCxnSpPr>
          <p:nvPr/>
        </p:nvCxnSpPr>
        <p:spPr>
          <a:xfrm>
            <a:off x="1820528" y="858946"/>
            <a:ext cx="3267259" cy="1050416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6884" y="67428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Actual jet</a:t>
            </a:r>
            <a:endParaRPr lang="sv-SE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511158" y="943409"/>
            <a:ext cx="3598171" cy="2683769"/>
            <a:chOff x="8219058" y="943409"/>
            <a:chExt cx="3598171" cy="26837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58" y="943409"/>
              <a:ext cx="3598171" cy="268376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356785" y="943409"/>
              <a:ext cx="1593011" cy="2432395"/>
            </a:xfrm>
            <a:prstGeom prst="rect">
              <a:avLst/>
            </a:prstGeom>
            <a:solidFill>
              <a:srgbClr val="7030A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11158" y="3776881"/>
            <a:ext cx="3598171" cy="2679243"/>
            <a:chOff x="8219058" y="3776881"/>
            <a:chExt cx="3598171" cy="267924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58" y="3781499"/>
              <a:ext cx="3598171" cy="2674625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9356785" y="3776881"/>
              <a:ext cx="1593011" cy="2432395"/>
            </a:xfrm>
            <a:prstGeom prst="rect">
              <a:avLst/>
            </a:prstGeom>
            <a:solidFill>
              <a:srgbClr val="7030A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4" y="2438400"/>
            <a:ext cx="2310622" cy="4165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-82431" y="2675674"/>
                <a:ext cx="70288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431" y="2675674"/>
                <a:ext cx="702885" cy="391261"/>
              </a:xfrm>
              <a:prstGeom prst="rect">
                <a:avLst/>
              </a:prstGeom>
              <a:blipFill>
                <a:blip r:embed="rId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1823847" y="2546350"/>
            <a:ext cx="274320" cy="3805238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88" y="3270858"/>
                <a:ext cx="400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" y="3270858"/>
                <a:ext cx="4003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88" y="3918984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" y="3918984"/>
                <a:ext cx="452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-11668" y="4572986"/>
                <a:ext cx="456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68" y="4572986"/>
                <a:ext cx="456472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-11668" y="5219196"/>
                <a:ext cx="407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68" y="5219196"/>
                <a:ext cx="40729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2922" y="5839944"/>
                <a:ext cx="512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" y="5839944"/>
                <a:ext cx="512383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12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85" y="417627"/>
            <a:ext cx="8824030" cy="584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Whole mechanism &amp; physical picture</a:t>
            </a:r>
            <a:endParaRPr lang="sv-SE" dirty="0"/>
          </a:p>
        </p:txBody>
      </p:sp>
      <p:sp>
        <p:nvSpPr>
          <p:cNvPr id="9" name="TextBox 8"/>
          <p:cNvSpPr txBox="1"/>
          <p:nvPr/>
        </p:nvSpPr>
        <p:spPr>
          <a:xfrm>
            <a:off x="-63320" y="6378032"/>
            <a:ext cx="479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 et al. (2021a)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17" y="417627"/>
            <a:ext cx="8825565" cy="58430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Whole mechanism &amp; physical picture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-63320" y="6378032"/>
            <a:ext cx="479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 et al. (2021a)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6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17" y="417627"/>
            <a:ext cx="8825565" cy="58430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Whole mechanism &amp; physical picture</a:t>
            </a:r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-63320" y="6378032"/>
            <a:ext cx="479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 et al. (2021a)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95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35" y="417627"/>
            <a:ext cx="9768529" cy="58430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Whole mechanism &amp; physical picture</a:t>
            </a:r>
            <a:endParaRPr lang="sv-SE" dirty="0"/>
          </a:p>
        </p:txBody>
      </p:sp>
      <p:sp>
        <p:nvSpPr>
          <p:cNvPr id="2" name="Rectangle 1"/>
          <p:cNvSpPr/>
          <p:nvPr/>
        </p:nvSpPr>
        <p:spPr>
          <a:xfrm>
            <a:off x="8029575" y="3429001"/>
            <a:ext cx="415924" cy="4603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3325" y="3429001"/>
            <a:ext cx="388938" cy="4603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8085893" y="3409822"/>
            <a:ext cx="3032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sv-SE" sz="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73872" y="3409822"/>
            <a:ext cx="3032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sv-SE" sz="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3320" y="6378032"/>
            <a:ext cx="479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 et al. (2021a)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1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35" y="417627"/>
            <a:ext cx="9768529" cy="58430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Whole mechanism &amp; physical picture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-63320" y="6378032"/>
            <a:ext cx="479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 et al. (2021a)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2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35" y="417627"/>
            <a:ext cx="9768529" cy="58430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Whole mechanism &amp; physical picture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-63320" y="6378032"/>
            <a:ext cx="479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 et al. (2021a)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7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35" y="417627"/>
            <a:ext cx="9768529" cy="58430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Whole mechanism &amp; physical picture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-63320" y="6378032"/>
            <a:ext cx="479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 et al. (2021a)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0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35" y="417627"/>
            <a:ext cx="9768529" cy="58430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Whole mechanism &amp; physical picture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7771065" y="1610360"/>
            <a:ext cx="415924" cy="227901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20250" y="1610359"/>
            <a:ext cx="388938" cy="227901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7782605" y="1581022"/>
            <a:ext cx="3032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sv-SE" sz="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70797" y="1591181"/>
            <a:ext cx="3032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sv-SE" sz="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89575" y="1610360"/>
            <a:ext cx="415924" cy="227901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42134" y="1584703"/>
            <a:ext cx="3032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sv-SE" sz="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3320" y="6378032"/>
            <a:ext cx="479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 et al. (2021a)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10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200" u="sng" dirty="0" smtClean="0"/>
              <a:t>Main points</a:t>
            </a:r>
            <a:endParaRPr lang="en-US" sz="2200" u="sng" dirty="0"/>
          </a:p>
          <a:p>
            <a:r>
              <a:rPr lang="en-US" sz="2200" i="1" dirty="0" smtClean="0"/>
              <a:t>In-situ </a:t>
            </a:r>
            <a:r>
              <a:rPr lang="en-US" sz="2200" dirty="0" smtClean="0"/>
              <a:t>observations of shock fronts (SLAMS) becoming “embedded plasmoids” (density enhanced downstream regions). </a:t>
            </a:r>
          </a:p>
          <a:p>
            <a:r>
              <a:rPr lang="en-US" sz="2200" b="1" dirty="0" smtClean="0"/>
              <a:t>First </a:t>
            </a:r>
            <a:r>
              <a:rPr lang="en-US" sz="2200" i="1" dirty="0" smtClean="0"/>
              <a:t>in-situ </a:t>
            </a:r>
            <a:r>
              <a:rPr lang="en-US" sz="2200" dirty="0" smtClean="0"/>
              <a:t>observations of jets generated by the dynamical evolution of </a:t>
            </a:r>
            <a:r>
              <a:rPr lang="en-US" sz="2200" dirty="0" err="1" smtClean="0"/>
              <a:t>collisionless</a:t>
            </a:r>
            <a:r>
              <a:rPr lang="en-US" sz="2200" dirty="0" smtClean="0"/>
              <a:t> shock (Reformation)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u="sng" dirty="0" smtClean="0"/>
              <a:t>Implications</a:t>
            </a:r>
            <a:endParaRPr lang="en-US" sz="2200" u="sng" dirty="0"/>
          </a:p>
          <a:p>
            <a:r>
              <a:rPr lang="en-US" sz="2200" dirty="0" smtClean="0"/>
              <a:t>Direct observations of jets generated as consequence of the dynamical evolution of shocks. Possibly a fundamental process </a:t>
            </a:r>
            <a:r>
              <a:rPr lang="en-US" sz="2200" dirty="0"/>
              <a:t>of </a:t>
            </a:r>
            <a:r>
              <a:rPr lang="en-US" sz="2200" dirty="0" err="1"/>
              <a:t>collisionless</a:t>
            </a:r>
            <a:r>
              <a:rPr lang="en-US" sz="2200" dirty="0"/>
              <a:t> </a:t>
            </a:r>
            <a:r>
              <a:rPr lang="en-US" sz="2200" dirty="0" smtClean="0"/>
              <a:t>shocks that can be found everywhere in planetary, astrophysical and laboratory shocks. </a:t>
            </a:r>
          </a:p>
          <a:p>
            <a:pPr marL="0" indent="0" algn="ctr">
              <a:buNone/>
            </a:pPr>
            <a:endParaRPr lang="en-US" sz="2200" u="sng" dirty="0"/>
          </a:p>
          <a:p>
            <a:pPr marL="0" indent="0" algn="ctr">
              <a:buNone/>
            </a:pPr>
            <a:r>
              <a:rPr lang="en-US" sz="2200" u="sng" dirty="0" smtClean="0"/>
              <a:t>Future work</a:t>
            </a:r>
          </a:p>
          <a:p>
            <a:r>
              <a:rPr lang="en-US" sz="2200" dirty="0" smtClean="0"/>
              <a:t>Simulation comparison (ongoing, already very supportive results from various groups)</a:t>
            </a:r>
          </a:p>
          <a:p>
            <a:r>
              <a:rPr lang="en-US" sz="2200" dirty="0" smtClean="0"/>
              <a:t>Statistical confirmation (need more events, currently 3 of very similar signatures)</a:t>
            </a:r>
          </a:p>
          <a:p>
            <a:r>
              <a:rPr lang="en-US" sz="2200" dirty="0" smtClean="0"/>
              <a:t>Further physical modeling (Can this process explain jets close to MP ? How exactly are the dynamic evolution of this particular population change in time while they propagate ?)</a:t>
            </a: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 &amp; Conclusion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261" y="67877"/>
            <a:ext cx="558642" cy="553301"/>
          </a:xfrm>
          <a:prstGeom prst="rect">
            <a:avLst/>
          </a:prstGeom>
        </p:spPr>
      </p:pic>
      <p:pic>
        <p:nvPicPr>
          <p:cNvPr id="5" name="Picture 2" descr="File:Magnetospheric Multiscale Mission logo.png - Wikimedia Common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200" y="45178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TH Logo Vector (.EPS) Free Download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" y="7649"/>
            <a:ext cx="546041" cy="6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020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37652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MMS spacecraft + String of Pearl Configuration</a:t>
            </a:r>
            <a:endParaRPr lang="sv-SE" dirty="0"/>
          </a:p>
        </p:txBody>
      </p:sp>
      <p:pic>
        <p:nvPicPr>
          <p:cNvPr id="1028" name="Picture 4" descr="Discovering Bonus Science With NASA&amp;#39;s MMS Mission | NA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8" y="1039528"/>
            <a:ext cx="6632783" cy="487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854700" y="3964480"/>
            <a:ext cx="996950" cy="1892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/>
          <p:cNvSpPr/>
          <p:nvPr/>
        </p:nvSpPr>
        <p:spPr>
          <a:xfrm>
            <a:off x="7918451" y="1390983"/>
            <a:ext cx="3371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Very useful for people studying the </a:t>
            </a:r>
            <a:r>
              <a:rPr lang="en-US" sz="1400" dirty="0" err="1" smtClean="0">
                <a:solidFill>
                  <a:srgbClr val="000000"/>
                </a:solidFill>
              </a:rPr>
              <a:t>collisionless</a:t>
            </a:r>
            <a:r>
              <a:rPr lang="en-US" sz="1400" dirty="0" smtClean="0">
                <a:solidFill>
                  <a:srgbClr val="000000"/>
                </a:solidFill>
              </a:rPr>
              <a:t> shock evolution</a:t>
            </a:r>
            <a:endParaRPr lang="sv-SE" sz="1400" dirty="0">
              <a:solidFill>
                <a:srgbClr val="000000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 flipH="1">
            <a:off x="7735685" y="2450064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Arc 6"/>
          <p:cNvSpPr/>
          <p:nvPr/>
        </p:nvSpPr>
        <p:spPr>
          <a:xfrm flipH="1">
            <a:off x="8838045" y="3029184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11013524" y="2921238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91037" y="2277959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066" y="3946031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934130" y="3793062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45" y="3964480"/>
            <a:ext cx="227339" cy="22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251" y="3964480"/>
            <a:ext cx="227339" cy="22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57" y="3964480"/>
            <a:ext cx="227339" cy="22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064" y="3964480"/>
            <a:ext cx="227339" cy="22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stCxn id="2" idx="6"/>
          </p:cNvCxnSpPr>
          <p:nvPr/>
        </p:nvCxnSpPr>
        <p:spPr>
          <a:xfrm flipV="1">
            <a:off x="6851650" y="4287453"/>
            <a:ext cx="700617" cy="623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6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" y="1077449"/>
            <a:ext cx="11041062" cy="526031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Evolution of the event from MMS1-4</a:t>
            </a:r>
            <a:endParaRPr lang="sv-SE" dirty="0"/>
          </a:p>
        </p:txBody>
      </p:sp>
      <p:cxnSp>
        <p:nvCxnSpPr>
          <p:cNvPr id="5" name="Straight Arrow Connector 4"/>
          <p:cNvCxnSpPr>
            <a:stCxn id="6" idx="2"/>
          </p:cNvCxnSpPr>
          <p:nvPr/>
        </p:nvCxnSpPr>
        <p:spPr>
          <a:xfrm>
            <a:off x="1111057" y="820182"/>
            <a:ext cx="158943" cy="646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6550" y="450850"/>
            <a:ext cx="154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SLAMS/Shock</a:t>
            </a:r>
            <a:endParaRPr lang="sv-SE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164964" y="1046356"/>
            <a:ext cx="387736" cy="646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3421" y="733057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aramond" panose="02020404030301010803" pitchFamily="18" charset="0"/>
              </a:rPr>
              <a:t>Whistlers</a:t>
            </a:r>
            <a:endParaRPr lang="sv-SE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99771" y="721951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aramond" panose="02020404030301010803" pitchFamily="18" charset="0"/>
              </a:rPr>
              <a:t>Magnetosheath jet</a:t>
            </a:r>
            <a:endParaRPr lang="sv-SE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051664" y="1046356"/>
            <a:ext cx="387736" cy="646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9217416" y="349250"/>
            <a:ext cx="834248" cy="1286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22665" y="6969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Embedded plasmoid</a:t>
            </a:r>
            <a:endParaRPr lang="sv-SE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27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864" y="789089"/>
            <a:ext cx="3604272" cy="57896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Evolution of local shock front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102240" y="1060450"/>
            <a:ext cx="40189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4 Key points:</a:t>
            </a:r>
          </a:p>
          <a:p>
            <a:pPr algn="ctr"/>
            <a:endParaRPr lang="en-US" u="sng" dirty="0">
              <a:solidFill>
                <a:srgbClr val="000000"/>
              </a:solidFill>
            </a:endParaRP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Viewed from a co-moving reference point of “1”</a:t>
            </a:r>
            <a:endParaRPr lang="en-US" i="1" u="sng" dirty="0" smtClean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Evolution of local shock front </a:t>
            </a:r>
            <a:r>
              <a:rPr lang="en-US" b="1" dirty="0" smtClean="0">
                <a:solidFill>
                  <a:srgbClr val="000000"/>
                </a:solidFill>
              </a:rPr>
              <a:t>“1”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Generation of new shock ramp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Location of </a:t>
            </a:r>
            <a:r>
              <a:rPr lang="en-US" b="1" dirty="0" smtClean="0">
                <a:solidFill>
                  <a:srgbClr val="000000"/>
                </a:solidFill>
              </a:rPr>
              <a:t>jet</a:t>
            </a:r>
            <a:r>
              <a:rPr lang="en-US" dirty="0" smtClean="0">
                <a:solidFill>
                  <a:srgbClr val="000000"/>
                </a:solidFill>
              </a:rPr>
              <a:t> observations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New shocked plasma (MSH) </a:t>
            </a:r>
            <a:r>
              <a:rPr lang="en-US" b="1" dirty="0" smtClean="0">
                <a:solidFill>
                  <a:srgbClr val="000000"/>
                </a:solidFill>
              </a:rPr>
              <a:t>“2”</a:t>
            </a:r>
            <a:endParaRPr lang="sv-SE" b="1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18560" y="1257300"/>
            <a:ext cx="1678940" cy="1242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489960" y="2961640"/>
            <a:ext cx="2390140" cy="988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25800" y="3180080"/>
            <a:ext cx="3067050" cy="1918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67760" y="2672080"/>
            <a:ext cx="2098040" cy="2582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29050" y="3418840"/>
            <a:ext cx="3175000" cy="530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8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2D reduced VDFs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37" y="782236"/>
            <a:ext cx="209550" cy="352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247" y="815574"/>
            <a:ext cx="238125" cy="28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34" y="4136882"/>
            <a:ext cx="5599766" cy="2423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" y="4138615"/>
            <a:ext cx="5595761" cy="2421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42" y="1170357"/>
            <a:ext cx="5599766" cy="2423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7" y="1170357"/>
            <a:ext cx="5599765" cy="242316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535376" y="1170357"/>
            <a:ext cx="0" cy="543096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4274" y="3986463"/>
            <a:ext cx="1191895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5694" y="1170357"/>
            <a:ext cx="0" cy="543096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529435" y="2366996"/>
            <a:ext cx="17059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Region 1 </a:t>
            </a:r>
            <a:r>
              <a:rPr lang="en-US" sz="1500" dirty="0" smtClean="0">
                <a:solidFill>
                  <a:srgbClr val="000000"/>
                </a:solidFill>
              </a:rPr>
              <a:t>–</a:t>
            </a:r>
            <a:r>
              <a:rPr lang="en-US" sz="1500" dirty="0" smtClean="0">
                <a:solidFill>
                  <a:srgbClr val="FF0000"/>
                </a:solidFill>
              </a:rPr>
              <a:t> Shock</a:t>
            </a:r>
            <a:endParaRPr lang="sv-SE" sz="15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721000" y="5186879"/>
            <a:ext cx="20890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B0F0"/>
                </a:solidFill>
              </a:rPr>
              <a:t>Upstream waves</a:t>
            </a:r>
            <a:r>
              <a:rPr lang="en-US" sz="1500" dirty="0" smtClean="0">
                <a:solidFill>
                  <a:srgbClr val="000000"/>
                </a:solidFill>
              </a:rPr>
              <a:t> – </a:t>
            </a:r>
            <a:r>
              <a:rPr lang="en-US" sz="1500" dirty="0" smtClean="0">
                <a:solidFill>
                  <a:srgbClr val="7030A0"/>
                </a:solidFill>
              </a:rPr>
              <a:t>Jet</a:t>
            </a:r>
            <a:endParaRPr lang="sv-SE" sz="1500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9487" y="802740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MMS 2 - Upstream</a:t>
            </a:r>
            <a:endParaRPr lang="sv-SE" sz="12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47372" y="805270"/>
            <a:ext cx="167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MMS 3 - Downstream</a:t>
            </a:r>
            <a:endParaRPr lang="sv-SE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7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Turner et al. 2021 (local reformation/evolution)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78" y="812800"/>
            <a:ext cx="10237632" cy="57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8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Jets Database</a:t>
            </a:r>
          </a:p>
        </p:txBody>
      </p:sp>
    </p:spTree>
    <p:extLst>
      <p:ext uri="{BB962C8B-B14F-4D97-AF65-F5344CB8AC3E}">
        <p14:creationId xmlns:p14="http://schemas.microsoft.com/office/powerpoint/2010/main" val="18292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Jets database of MMS 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9" y="2068702"/>
            <a:ext cx="4963196" cy="327667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884771"/>
              </p:ext>
            </p:extLst>
          </p:nvPr>
        </p:nvGraphicFramePr>
        <p:xfrm>
          <a:off x="8263015" y="2247174"/>
          <a:ext cx="331031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5570">
                  <a:extLst>
                    <a:ext uri="{9D8B030D-6E8A-4147-A177-3AD203B41FA5}">
                      <a16:colId xmlns:a16="http://schemas.microsoft.com/office/drawing/2014/main" val="3042613376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134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Qpar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423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0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Qperp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77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Boundary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3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Encapsulated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31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5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Close to BS / MP</a:t>
                      </a:r>
                      <a:endParaRPr lang="sv-SE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495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65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Others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428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512443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611115" y="2322109"/>
            <a:ext cx="2358519" cy="63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39982" y="2030364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000000"/>
                </a:solidFill>
              </a:rPr>
              <a:t>Jets with full burst data</a:t>
            </a:r>
            <a:endParaRPr lang="sv-SE" sz="1400" i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48741" y="5900482"/>
            <a:ext cx="41496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S.</a:t>
            </a:r>
            <a:r>
              <a:rPr lang="en-US" sz="1100" dirty="0" smtClean="0">
                <a:solidFill>
                  <a:srgbClr val="000000"/>
                </a:solidFill>
              </a:rPr>
              <a:t>, Karlsson T., </a:t>
            </a:r>
            <a:r>
              <a:rPr lang="en-US" sz="1100" dirty="0">
                <a:solidFill>
                  <a:srgbClr val="000000"/>
                </a:solidFill>
              </a:rPr>
              <a:t>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 smtClean="0">
              <a:solidFill>
                <a:srgbClr val="000000"/>
              </a:solidFill>
            </a:endParaRPr>
          </a:p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S., et al. (2020) | Frontiers</a:t>
            </a:r>
          </a:p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(2021)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endParaRPr lang="en-US" sz="1100" dirty="0" smtClean="0">
              <a:solidFill>
                <a:srgbClr val="000000"/>
              </a:solidFill>
            </a:endParaRPr>
          </a:p>
          <a:p>
            <a:r>
              <a:rPr lang="en-US" sz="1100" dirty="0" err="1">
                <a:solidFill>
                  <a:srgbClr val="000000"/>
                </a:solidFill>
              </a:rPr>
              <a:t>Kajdic</a:t>
            </a:r>
            <a:r>
              <a:rPr lang="en-US" sz="1100" dirty="0">
                <a:solidFill>
                  <a:srgbClr val="000000"/>
                </a:solidFill>
              </a:rPr>
              <a:t> P.,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</a:t>
            </a:r>
            <a:r>
              <a:rPr lang="en-US" sz="1100" dirty="0" smtClean="0">
                <a:solidFill>
                  <a:srgbClr val="000000"/>
                </a:solidFill>
              </a:rPr>
              <a:t>GRL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94771" y="6411595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810539" y="3947824"/>
            <a:ext cx="3419061" cy="764096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835248">
            <a:off x="4981348" y="4298819"/>
            <a:ext cx="3212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</a:rPr>
              <a:t>Useful to study early properties &amp; generation</a:t>
            </a:r>
            <a:endParaRPr lang="sv-SE" sz="1200" i="1" dirty="0">
              <a:solidFill>
                <a:srgbClr val="00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079155" y="765560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08356" y="1188636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91343" y="819304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</a:rPr>
              <a:t>Fast/Survey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066901" y="81930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</a:rPr>
              <a:t>Burst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29270" y="17641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9/2015 - 9/2020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971550" y="4610100"/>
            <a:ext cx="3911600" cy="316714"/>
          </a:xfrm>
          <a:prstGeom prst="ellipse">
            <a:avLst/>
          </a:prstGeom>
          <a:noFill/>
          <a:ln w="28575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9918171" y="6204162"/>
            <a:ext cx="23727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Submitted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2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76531" y="326003"/>
            <a:ext cx="36314" cy="576643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15618" y="1021659"/>
            <a:ext cx="11317653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-48741" y="6383142"/>
            <a:ext cx="4149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solidFill>
                  <a:srgbClr val="000000"/>
                </a:solidFill>
              </a:rPr>
              <a:t>More information: Baker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smtClean="0">
                <a:solidFill>
                  <a:srgbClr val="000000"/>
                </a:solidFill>
              </a:rPr>
              <a:t>et al. (2016) | Space </a:t>
            </a:r>
            <a:r>
              <a:rPr lang="en-US" sz="1100" dirty="0" err="1">
                <a:solidFill>
                  <a:srgbClr val="000000"/>
                </a:solidFill>
              </a:rPr>
              <a:t>Sci</a:t>
            </a:r>
            <a:r>
              <a:rPr lang="en-US" sz="1100" dirty="0">
                <a:solidFill>
                  <a:srgbClr val="000000"/>
                </a:solidFill>
              </a:rPr>
              <a:t> Rev 19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006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Always available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Decent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Can be good for statistics due to availability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2845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Very high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Able to resolve structures close to boundary surfaces (e.g. mix of plasma close to magnetopause, bow shock, foreshock etc.)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6481" y="308457"/>
            <a:ext cx="35525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 smtClean="0">
                <a:solidFill>
                  <a:srgbClr val="000000"/>
                </a:solidFill>
              </a:rPr>
              <a:t>Fast/Survey</a:t>
            </a:r>
            <a:r>
              <a:rPr lang="en-US" sz="2500" u="sng" dirty="0" smtClean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68568" y="309977"/>
            <a:ext cx="2573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 smtClean="0">
                <a:solidFill>
                  <a:srgbClr val="000000"/>
                </a:solidFill>
              </a:rPr>
              <a:t>Burst</a:t>
            </a:r>
            <a:r>
              <a:rPr lang="en-US" sz="2500" u="sng" dirty="0" smtClean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2845" y="3776322"/>
            <a:ext cx="5590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available all the </a:t>
            </a:r>
            <a:r>
              <a:rPr lang="en-US" dirty="0" smtClean="0">
                <a:solidFill>
                  <a:srgbClr val="000000"/>
                </a:solidFill>
              </a:rPr>
              <a:t>time, mostly available close to vital mission objectives (magnetopause, diffusion regions, shock transitions etc.)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Hard to do proper large scale statistics due to </a:t>
            </a:r>
            <a:r>
              <a:rPr lang="en-US" dirty="0" smtClean="0">
                <a:solidFill>
                  <a:srgbClr val="000000"/>
                </a:solidFill>
              </a:rPr>
              <a:t>biases </a:t>
            </a:r>
            <a:r>
              <a:rPr lang="en-US" dirty="0">
                <a:solidFill>
                  <a:srgbClr val="000000"/>
                </a:solidFill>
              </a:rPr>
              <a:t>generated </a:t>
            </a:r>
            <a:r>
              <a:rPr lang="en-US" dirty="0" smtClean="0">
                <a:solidFill>
                  <a:srgbClr val="000000"/>
                </a:solidFill>
              </a:rPr>
              <a:t>from specific availability and manual choice of intervals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9006" y="4038282"/>
            <a:ext cx="55901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suitable for small scale </a:t>
            </a:r>
            <a:r>
              <a:rPr lang="en-US" dirty="0" smtClean="0">
                <a:solidFill>
                  <a:srgbClr val="000000"/>
                </a:solidFill>
              </a:rPr>
              <a:t>studies especially these related to ion moments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Could be misleading close to boundary surfaces (Magnetopause, Bow shock etc</a:t>
            </a:r>
            <a:r>
              <a:rPr lang="en-US" dirty="0" smtClean="0">
                <a:solidFill>
                  <a:srgbClr val="000000"/>
                </a:solidFill>
              </a:rPr>
              <a:t>.) due to very similar observational signatures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71277" y="2175941"/>
            <a:ext cx="11293799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48742" y="1385873"/>
            <a:ext cx="2563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FGM (</a:t>
            </a:r>
            <a:r>
              <a:rPr lang="en-US" sz="1400" dirty="0">
                <a:solidFill>
                  <a:srgbClr val="000000"/>
                </a:solidFill>
              </a:rPr>
              <a:t>m</a:t>
            </a:r>
            <a:r>
              <a:rPr lang="en-US" sz="1400" dirty="0" smtClean="0">
                <a:solidFill>
                  <a:srgbClr val="000000"/>
                </a:solidFill>
              </a:rPr>
              <a:t>agnetic field):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FPI (plasma moments | ions):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EDP (electric field):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3995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0.0625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4.5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0.0313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1101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0.0078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0.15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0.00012218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11509" y="1139574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 smtClean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82569" y="1140472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 smtClean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Magnetosheath </a:t>
            </a:r>
            <a:r>
              <a:rPr lang="en-US" dirty="0"/>
              <a:t>Jets</a:t>
            </a:r>
            <a:endParaRPr lang="sv-SE" dirty="0"/>
          </a:p>
        </p:txBody>
      </p:sp>
      <p:pic>
        <p:nvPicPr>
          <p:cNvPr id="7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" y="1048108"/>
            <a:ext cx="5907024" cy="50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55581" y="6393025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0000"/>
                </a:solidFill>
              </a:rPr>
              <a:t>Plaschke</a:t>
            </a:r>
            <a:r>
              <a:rPr lang="en-US" sz="1100" dirty="0" smtClean="0">
                <a:solidFill>
                  <a:srgbClr val="000000"/>
                </a:solidFill>
              </a:rPr>
              <a:t> F. et al. (2018); sketch by H.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| Space </a:t>
            </a:r>
            <a:r>
              <a:rPr lang="en-US" sz="1100" dirty="0">
                <a:solidFill>
                  <a:srgbClr val="000000"/>
                </a:solidFill>
              </a:rPr>
              <a:t>Sci. Rev 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2262" y="1165293"/>
            <a:ext cx="452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</a:rPr>
              <a:t>Magnetosheath jets are transient localized enhancements of dynamic pressure (density and/or velocity increase)</a:t>
            </a:r>
          </a:p>
          <a:p>
            <a:pPr algn="ctr"/>
            <a:endParaRPr lang="en-US" i="1" dirty="0" smtClean="0">
              <a:solidFill>
                <a:srgbClr val="000000"/>
              </a:solidFill>
            </a:endParaRP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e.g. 200% dynamic pressure enhancement compared to background magnetosheath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2262" y="3647646"/>
            <a:ext cx="452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</a:rPr>
              <a:t>Radiation belts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Aurora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Magnetopause reconnection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Mag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i="1" dirty="0" smtClean="0">
                <a:solidFill>
                  <a:srgbClr val="000000"/>
                </a:solidFill>
              </a:rPr>
              <a:t>etopause penetration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Shock acceleration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Magnetopause surface </a:t>
            </a:r>
            <a:r>
              <a:rPr lang="en-US" i="1" dirty="0" err="1" smtClean="0">
                <a:solidFill>
                  <a:srgbClr val="000000"/>
                </a:solidFill>
              </a:rPr>
              <a:t>eigenmodes</a:t>
            </a:r>
            <a:endParaRPr lang="en-US" i="1" dirty="0" smtClean="0">
              <a:solidFill>
                <a:srgbClr val="000000"/>
              </a:solidFill>
            </a:endParaRP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ULF </a:t>
            </a:r>
            <a:r>
              <a:rPr lang="en-US" i="1" dirty="0" smtClean="0">
                <a:solidFill>
                  <a:srgbClr val="000000"/>
                </a:solidFill>
              </a:rPr>
              <a:t>waves (</a:t>
            </a:r>
            <a:r>
              <a:rPr lang="en-US" i="1" dirty="0" smtClean="0">
                <a:solidFill>
                  <a:srgbClr val="000000"/>
                </a:solidFill>
              </a:rPr>
              <a:t>see Christos</a:t>
            </a:r>
            <a:r>
              <a:rPr lang="en-US" i="1" dirty="0" smtClean="0">
                <a:solidFill>
                  <a:srgbClr val="000000"/>
                </a:solidFill>
              </a:rPr>
              <a:t>’ </a:t>
            </a:r>
            <a:r>
              <a:rPr lang="en-US" i="1" dirty="0" smtClean="0">
                <a:solidFill>
                  <a:srgbClr val="000000"/>
                </a:solidFill>
              </a:rPr>
              <a:t>talk few minutes ago)</a:t>
            </a:r>
          </a:p>
          <a:p>
            <a:pPr algn="ctr"/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9628" y="88339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Definition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1166" y="329385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Related phenomena</a:t>
            </a:r>
            <a:endParaRPr lang="sv-SE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3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ow shock ske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306" y="958300"/>
            <a:ext cx="7842372" cy="47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324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Shock, Magnetosheath &amp; Jet classification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184918" y="4372906"/>
            <a:ext cx="1882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0000"/>
                </a:solidFill>
              </a:rPr>
              <a:t>”Jets are found ~9 times more often behind the </a:t>
            </a:r>
            <a:r>
              <a:rPr lang="en-US" sz="1400" i="1" dirty="0" err="1" smtClean="0">
                <a:solidFill>
                  <a:srgbClr val="000000"/>
                </a:solidFill>
              </a:rPr>
              <a:t>Qpar</a:t>
            </a:r>
            <a:r>
              <a:rPr lang="en-US" sz="1400" i="1" dirty="0" smtClean="0">
                <a:solidFill>
                  <a:srgbClr val="000000"/>
                </a:solidFill>
              </a:rPr>
              <a:t> bow shock”</a:t>
            </a:r>
            <a:endParaRPr lang="en-US" sz="1400" i="1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024584" y="3238885"/>
                <a:ext cx="18821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 smtClean="0">
                    <a:solidFill>
                      <a:srgbClr val="0070C0"/>
                    </a:solidFill>
                  </a:rPr>
                  <a:t>Qpar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en-US" sz="1400" i="1" dirty="0" err="1" smtClean="0">
                    <a:solidFill>
                      <a:srgbClr val="FF0000"/>
                    </a:solidFill>
                  </a:rPr>
                  <a:t>Qperp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endParaRPr lang="en-US" sz="1400" i="1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584" y="3238885"/>
                <a:ext cx="1882178" cy="738664"/>
              </a:xfrm>
              <a:prstGeom prst="rect">
                <a:avLst/>
              </a:prstGeom>
              <a:blipFill>
                <a:blip r:embed="rId6"/>
                <a:stretch>
                  <a:fillRect t="-82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sv-SE" sz="1400" dirty="0" smtClean="0">
                    <a:solidFill>
                      <a:srgbClr val="000000"/>
                    </a:solidFill>
                  </a:rPr>
                  <a:t> is the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angle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between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 the IMF and the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shock’s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 normal </a:t>
                </a:r>
                <a:r>
                  <a:rPr lang="sv-SE" sz="1400" dirty="0" err="1" smtClean="0">
                    <a:solidFill>
                      <a:srgbClr val="000000"/>
                    </a:solidFill>
                  </a:rPr>
                  <a:t>vector</a:t>
                </a:r>
                <a:r>
                  <a:rPr lang="sv-SE" sz="1400" dirty="0" smtClean="0">
                    <a:solidFill>
                      <a:srgbClr val="000000"/>
                    </a:solidFill>
                  </a:rPr>
                  <a:t>”</a:t>
                </a:r>
                <a:endParaRPr lang="sv-SE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  <a:blipFill>
                <a:blip r:embed="rId7"/>
                <a:stretch>
                  <a:fillRect l="-658" t="-637" r="-3618" b="-57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63320" y="5570188"/>
            <a:ext cx="47963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(2020) | JGR</a:t>
            </a:r>
          </a:p>
          <a:p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et al. (2020) | Front. Astron. Space </a:t>
            </a:r>
            <a:r>
              <a:rPr lang="en-US" sz="1100" dirty="0" err="1" smtClean="0">
                <a:solidFill>
                  <a:srgbClr val="000000"/>
                </a:solidFill>
              </a:rPr>
              <a:t>Sci</a:t>
            </a:r>
            <a:endParaRPr lang="en-US" sz="1100" dirty="0" smtClean="0">
              <a:solidFill>
                <a:srgbClr val="000000"/>
              </a:solidFill>
            </a:endParaRPr>
          </a:p>
          <a:p>
            <a:r>
              <a:rPr lang="en-US" sz="1100" dirty="0" err="1">
                <a:solidFill>
                  <a:srgbClr val="000000"/>
                </a:solidFill>
              </a:rPr>
              <a:t>Palmroth</a:t>
            </a:r>
            <a:r>
              <a:rPr lang="en-US" sz="1100" dirty="0">
                <a:solidFill>
                  <a:srgbClr val="000000"/>
                </a:solidFill>
              </a:rPr>
              <a:t> M.,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</a:t>
            </a:r>
            <a:r>
              <a:rPr lang="en-US" sz="1100" dirty="0" smtClean="0">
                <a:solidFill>
                  <a:srgbClr val="000000"/>
                </a:solidFill>
              </a:rPr>
              <a:t>ANGEO</a:t>
            </a:r>
            <a:endParaRPr lang="en-US" sz="1100" dirty="0" smtClean="0">
              <a:solidFill>
                <a:srgbClr val="000000"/>
              </a:solidFill>
            </a:endParaRPr>
          </a:p>
          <a:p>
            <a:r>
              <a:rPr lang="en-US" sz="1100" dirty="0" err="1" smtClean="0">
                <a:solidFill>
                  <a:srgbClr val="000000"/>
                </a:solidFill>
              </a:rPr>
              <a:t>Kajdič</a:t>
            </a:r>
            <a:r>
              <a:rPr lang="en-US" sz="1100" dirty="0" smtClean="0">
                <a:solidFill>
                  <a:srgbClr val="000000"/>
                </a:solidFill>
              </a:rPr>
              <a:t>, </a:t>
            </a:r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 et al. (2021) | GRL</a:t>
            </a:r>
          </a:p>
          <a:p>
            <a:r>
              <a:rPr lang="en-US" sz="1100" dirty="0">
                <a:solidFill>
                  <a:srgbClr val="000000"/>
                </a:solidFill>
              </a:rPr>
              <a:t>Karlsson, </a:t>
            </a:r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et al. (2021) | JGR - Under Review</a:t>
            </a:r>
          </a:p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et al. (2021b)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6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48124"/>
            <a:ext cx="11196286" cy="77964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Latest Results (to be submitted)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2" y="1376570"/>
            <a:ext cx="11477625" cy="2905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54747" y="1788543"/>
            <a:ext cx="2898476" cy="39681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-63320" y="6378032"/>
            <a:ext cx="479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 et al. (2021a)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386423" y="1483860"/>
            <a:ext cx="1653396" cy="39681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13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624" y="2209292"/>
            <a:ext cx="3872561" cy="30304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are these jets created ?</a:t>
            </a:r>
            <a:endParaRPr lang="sv-S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59990" y="903520"/>
            <a:ext cx="36026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77999" y="903520"/>
            <a:ext cx="100101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030" y="10819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Shock ripples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941" y="105877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SW discontinuities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8118" y="106864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Foreshock Structures</a:t>
            </a:r>
            <a:endParaRPr lang="sv-SE" u="sng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258" y="2615398"/>
            <a:ext cx="3895162" cy="2272456"/>
          </a:xfrm>
          <a:prstGeom prst="rect">
            <a:avLst/>
          </a:prstGeom>
        </p:spPr>
      </p:pic>
      <p:pic>
        <p:nvPicPr>
          <p:cNvPr id="14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140" y="2161379"/>
            <a:ext cx="3001690" cy="28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79585" y="6376781"/>
            <a:ext cx="17813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Hietala</a:t>
            </a:r>
            <a:r>
              <a:rPr lang="en-US" sz="900" dirty="0" smtClean="0">
                <a:solidFill>
                  <a:srgbClr val="000000"/>
                </a:solidFill>
              </a:rPr>
              <a:t> et al. (</a:t>
            </a:r>
            <a:r>
              <a:rPr lang="el-GR" sz="900" dirty="0" smtClean="0">
                <a:solidFill>
                  <a:srgbClr val="000000"/>
                </a:solidFill>
              </a:rPr>
              <a:t>2009,</a:t>
            </a:r>
            <a:r>
              <a:rPr lang="en-US" sz="900" dirty="0" smtClean="0">
                <a:solidFill>
                  <a:srgbClr val="000000"/>
                </a:solidFill>
              </a:rPr>
              <a:t>2012)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3390" y="6368901"/>
            <a:ext cx="1257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</a:rPr>
              <a:t>Archer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59202" y="6368901"/>
            <a:ext cx="1277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Suni</a:t>
            </a:r>
            <a:r>
              <a:rPr lang="en-US" sz="900" dirty="0" smtClean="0">
                <a:solidFill>
                  <a:srgbClr val="000000"/>
                </a:solidFill>
              </a:rPr>
              <a:t> et al. (2021)</a:t>
            </a:r>
            <a:endParaRPr lang="sv-SE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Shock Reformation idea</a:t>
            </a:r>
            <a:endParaRPr lang="sv-SE" dirty="0"/>
          </a:p>
        </p:txBody>
      </p:sp>
      <p:pic>
        <p:nvPicPr>
          <p:cNvPr id="1026" name="Picture 2" descr="Magnetic field from full particle PIC simulations of shock reformation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1" y="1140463"/>
            <a:ext cx="6476230" cy="511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360104"/>
            <a:ext cx="2048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err="1" smtClean="0">
                <a:solidFill>
                  <a:srgbClr val="000000"/>
                </a:solidFill>
              </a:rPr>
              <a:t>Lembège</a:t>
            </a:r>
            <a:r>
              <a:rPr lang="sv-SE" sz="1200" dirty="0" smtClean="0">
                <a:solidFill>
                  <a:srgbClr val="000000"/>
                </a:solidFill>
              </a:rPr>
              <a:t> </a:t>
            </a:r>
            <a:r>
              <a:rPr lang="sv-SE" sz="1200" dirty="0">
                <a:solidFill>
                  <a:srgbClr val="000000"/>
                </a:solidFill>
              </a:rPr>
              <a:t>and </a:t>
            </a:r>
            <a:r>
              <a:rPr lang="sv-SE" sz="1200" dirty="0" err="1">
                <a:solidFill>
                  <a:srgbClr val="000000"/>
                </a:solidFill>
              </a:rPr>
              <a:t>Savoini</a:t>
            </a:r>
            <a:r>
              <a:rPr lang="sv-SE" sz="1200" dirty="0">
                <a:solidFill>
                  <a:srgbClr val="000000"/>
                </a:solidFill>
              </a:rPr>
              <a:t> 2002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185" y="1140463"/>
            <a:ext cx="4383339" cy="47283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91166" y="6360104"/>
            <a:ext cx="244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>
                <a:solidFill>
                  <a:srgbClr val="000000"/>
                </a:solidFill>
              </a:rPr>
              <a:t>Schwartz, 1990</a:t>
            </a:r>
            <a:endParaRPr lang="sv-SE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8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976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982" y="1995193"/>
            <a:ext cx="3824920" cy="4577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53" y="1932376"/>
            <a:ext cx="3362720" cy="4551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955" y="4374"/>
            <a:ext cx="10359445" cy="1928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75480" y="1995193"/>
                <a:ext cx="3453360" cy="3995837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Solar Wind: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~0</m:t>
                      </m:r>
                    </m:oMath>
                  </m:oMathPara>
                </a14:m>
                <a:endParaRPr lang="sv-SE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en-US" b="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sv-SE" b="1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like distribution</a:t>
                </a:r>
              </a:p>
              <a:p>
                <a:pPr algn="ctr"/>
                <a:endParaRPr lang="el-GR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l-GR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u="sng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Magnetosheath </a:t>
                </a:r>
              </a:p>
              <a:p>
                <a:pPr algn="ctr"/>
                <a:r>
                  <a:rPr lang="en-US" u="sng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(compressed – thermalized plasma)</a:t>
                </a:r>
                <a:endParaRPr lang="en-US" u="sng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sv-SE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Thermalized distribution</a:t>
                </a:r>
                <a:endParaRPr lang="sv-S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sv-S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480" y="1995193"/>
                <a:ext cx="3453360" cy="3995837"/>
              </a:xfrm>
              <a:prstGeom prst="rect">
                <a:avLst/>
              </a:prstGeom>
              <a:blipFill>
                <a:blip r:embed="rId5"/>
                <a:stretch>
                  <a:fillRect l="-1230" t="-608" r="-1054"/>
                </a:stretch>
              </a:blipFill>
              <a:ln>
                <a:solidFill>
                  <a:srgbClr val="000000"/>
                </a:solidFill>
                <a:prstDash val="sysDash"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1701800" y="701040"/>
            <a:ext cx="411480" cy="375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4495800" y="968375"/>
            <a:ext cx="411480" cy="375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/>
          <p:cNvSpPr/>
          <p:nvPr/>
        </p:nvSpPr>
        <p:spPr>
          <a:xfrm>
            <a:off x="20951" y="2330723"/>
            <a:ext cx="84189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3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</a:t>
            </a:r>
            <a:r>
              <a:rPr lang="en-US" sz="1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Pres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951" y="2723922"/>
            <a:ext cx="98616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 velocity</a:t>
            </a:r>
            <a:endParaRPr lang="en-US" sz="1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951" y="3542861"/>
            <a:ext cx="120276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VDFs</a:t>
            </a:r>
            <a:endParaRPr lang="en-US" sz="1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951" y="4480601"/>
            <a:ext cx="96693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 Density</a:t>
            </a:r>
            <a:endParaRPr lang="en-US" sz="1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951" y="4925389"/>
            <a:ext cx="119776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</a:t>
            </a:r>
            <a:endParaRPr lang="en-US" sz="1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951" y="5357477"/>
            <a:ext cx="128727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 Temperature</a:t>
            </a:r>
            <a:endParaRPr lang="en-US" sz="1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951" y="5780805"/>
            <a:ext cx="13454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Spectrum</a:t>
            </a:r>
            <a:endParaRPr lang="en-US" sz="1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63320" y="6378032"/>
            <a:ext cx="479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et al. (2021a)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1163</Words>
  <Application>Microsoft Office PowerPoint</Application>
  <PresentationFormat>Widescreen</PresentationFormat>
  <Paragraphs>202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Garamond</vt:lpstr>
      <vt:lpstr>Times New Roman</vt:lpstr>
      <vt:lpstr>Wingdings</vt:lpstr>
      <vt:lpstr>KU Leuven</vt:lpstr>
      <vt:lpstr>Magnetosheath Jets Close to the Bow Shock: Generation Mechanisms Using MMS  Savvas Raptis1, Tomas Karlsson1 ,  and collaborators   1Division of Space and Plasma Physics, KTH Royal Institute of Technology, Sweden     The 15th Hellenic Astronomical Conference 07/07/2021</vt:lpstr>
      <vt:lpstr>PowerPoint Presentation</vt:lpstr>
      <vt:lpstr>Magnetosheath Jets</vt:lpstr>
      <vt:lpstr>Shock, Magnetosheath &amp; Jet classification</vt:lpstr>
      <vt:lpstr>PowerPoint Presentation</vt:lpstr>
      <vt:lpstr>How are these jets created ?</vt:lpstr>
      <vt:lpstr>Shock Reformation idea</vt:lpstr>
      <vt:lpstr>PowerPoint Presentation</vt:lpstr>
      <vt:lpstr>PowerPoint Presentation</vt:lpstr>
      <vt:lpstr>Jet : Full vs Partial plasma moments</vt:lpstr>
      <vt:lpstr>Whole mechanism &amp; physical picture</vt:lpstr>
      <vt:lpstr>Whole mechanism &amp; physical picture</vt:lpstr>
      <vt:lpstr>Whole mechanism &amp; physical picture</vt:lpstr>
      <vt:lpstr>Whole mechanism &amp; physical picture</vt:lpstr>
      <vt:lpstr>Whole mechanism &amp; physical picture</vt:lpstr>
      <vt:lpstr>Whole mechanism &amp; physical picture</vt:lpstr>
      <vt:lpstr>Whole mechanism &amp; physical picture</vt:lpstr>
      <vt:lpstr>Whole mechanism &amp; physical picture</vt:lpstr>
      <vt:lpstr>Summary &amp; Conclusion</vt:lpstr>
      <vt:lpstr>PowerPoint Presentation</vt:lpstr>
      <vt:lpstr>MMS spacecraft + String of Pearl Configuration</vt:lpstr>
      <vt:lpstr>Evolution of the event from MMS1-4</vt:lpstr>
      <vt:lpstr>Evolution of local shock front</vt:lpstr>
      <vt:lpstr>2D reduced VDFs</vt:lpstr>
      <vt:lpstr>Turner et al. 2021 (local reformation/evolution)</vt:lpstr>
      <vt:lpstr>PowerPoint Presentation</vt:lpstr>
      <vt:lpstr>Jets database of MMS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2021-07-07T12:52:20Z</dcterms:modified>
</cp:coreProperties>
</file>